
<file path=[Content_Types].xml><?xml version="1.0" encoding="utf-8"?>
<Types xmlns="http://schemas.openxmlformats.org/package/2006/content-types">
  <Default Extension="1" ContentType="image/jpeg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5" r:id="rId3"/>
    <p:sldId id="257" r:id="rId4"/>
    <p:sldId id="260" r:id="rId5"/>
    <p:sldId id="266" r:id="rId6"/>
    <p:sldId id="267" r:id="rId7"/>
    <p:sldId id="268" r:id="rId8"/>
    <p:sldId id="273" r:id="rId9"/>
    <p:sldId id="270" r:id="rId10"/>
    <p:sldId id="271" r:id="rId11"/>
    <p:sldId id="258" r:id="rId12"/>
    <p:sldId id="272" r:id="rId13"/>
    <p:sldId id="274" r:id="rId14"/>
  </p:sldIdLst>
  <p:sldSz cx="14630400" cy="8229600"/>
  <p:notesSz cx="8229600" cy="14630400"/>
  <p:embeddedFontLst>
    <p:embeddedFont>
      <p:font typeface="Dubai" panose="020B0503030403030204" pitchFamily="34" charset="-78"/>
      <p:regular r:id="rId16"/>
      <p:bold r:id="rId17"/>
    </p:embeddedFont>
    <p:embeddedFont>
      <p:font typeface="Outfi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408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wpixel.com/search/temporary" TargetMode="External"/><Relationship Id="rId5" Type="http://schemas.openxmlformats.org/officeDocument/2006/relationships/image" Target="../media/image4.1"/><Relationship Id="rId4" Type="http://schemas.openxmlformats.org/officeDocument/2006/relationships/hyperlink" Target="https://embarcados.com.br/microchip-pic-iot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1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awpixel.com/image/24418/free-illustration-image-objective-target-strateg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ecia.com.br/2015/01/alarme-sensor-de-gas-modulo-mq-2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lectronics-lab.com/singe-channel-smd-relay-driver/" TargetMode="Externa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arduino-arduino-uno-technologie-2168193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home-automation-using-nodemcu-esp8266-board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0294" y="1425535"/>
            <a:ext cx="7959918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Dubai" panose="020B0503030403030204" pitchFamily="34" charset="-78"/>
                <a:ea typeface="Outfit" pitchFamily="34" charset="-122"/>
                <a:cs typeface="Dubai" panose="020B0503030403030204" pitchFamily="34" charset="-78"/>
              </a:rPr>
              <a:t>Internet Of Things Internship at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Dubai" panose="020B0503030403030204" pitchFamily="34" charset="-78"/>
                <a:ea typeface="Outfit" pitchFamily="34" charset="-122"/>
                <a:cs typeface="Dubai" panose="020B0503030403030204" pitchFamily="34" charset="-78"/>
              </a:rPr>
              <a:t> Edify Techno Solutions</a:t>
            </a:r>
            <a:endParaRPr lang="en-US" sz="615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9622" y="7644896"/>
            <a:ext cx="33075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600" b="1" dirty="0">
                <a:solidFill>
                  <a:srgbClr val="2A2742"/>
                </a:solidFill>
                <a:latin typeface="Dubai" panose="020B0503030403030204" pitchFamily="34" charset="-78"/>
                <a:ea typeface="Arimo" pitchFamily="34" charset="-122"/>
                <a:cs typeface="Dubai" panose="020B0503030403030204" pitchFamily="34" charset="-78"/>
              </a:rPr>
              <a:t>Present By: Gowri Sankari.K</a:t>
            </a:r>
            <a:endParaRPr lang="en-US" sz="36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EC1E0-ABEE-7725-57C7-0E72348C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65218" y="2642839"/>
            <a:ext cx="5676203" cy="5495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664853-D41F-3B9A-1116-E1E9E0375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11991" y="229641"/>
            <a:ext cx="4817326" cy="19903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53677-516E-314F-3DD9-E37572901CEC}"/>
              </a:ext>
            </a:extLst>
          </p:cNvPr>
          <p:cNvSpPr txBox="1"/>
          <p:nvPr/>
        </p:nvSpPr>
        <p:spPr>
          <a:xfrm>
            <a:off x="2743200" y="345688"/>
            <a:ext cx="4650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Dubai" panose="020B0503030403030204" pitchFamily="34" charset="-78"/>
                <a:cs typeface="Dubai" panose="020B0503030403030204" pitchFamily="34" charset="-78"/>
              </a:rPr>
              <a:t>MINI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709BC-47D0-2CFE-6F5A-AA05A69B84DF}"/>
              </a:ext>
            </a:extLst>
          </p:cNvPr>
          <p:cNvSpPr txBox="1"/>
          <p:nvPr/>
        </p:nvSpPr>
        <p:spPr>
          <a:xfrm>
            <a:off x="557561" y="1918010"/>
            <a:ext cx="71144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LDR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IR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FIRE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LIGHT BLINK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IR SENSOR WITH 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IR AND GAS SENSOR TO DISPLAY THE RESULT IN LCD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RF(Radio Frequency)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WIFI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D2717-8441-723E-3B26-2D13C53E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205" y="713678"/>
            <a:ext cx="6244682" cy="73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6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4000" y="280725"/>
            <a:ext cx="4846677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Internship Objectives</a:t>
            </a:r>
            <a:endParaRPr lang="en-US" sz="3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C963CE-335D-40C4-56C3-3B216D78F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316072" y="3543065"/>
            <a:ext cx="3166585" cy="4686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E39C42-E199-DE62-D919-6527E3F58D33}"/>
              </a:ext>
            </a:extLst>
          </p:cNvPr>
          <p:cNvSpPr txBox="1"/>
          <p:nvPr/>
        </p:nvSpPr>
        <p:spPr>
          <a:xfrm>
            <a:off x="147743" y="1070517"/>
            <a:ext cx="1094772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b="1" dirty="0"/>
              <a:t>Hardware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Integrated multiple sensors with Arduino and ESP8266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Developed practical hands-on skills in sensor interfacing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r>
              <a:rPr lang="en-US" sz="2800" b="1" dirty="0"/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Learned and applied  Embedded C programming for hardware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Enhanced coding skills for IoT devices</a:t>
            </a:r>
          </a:p>
          <a:p>
            <a:endParaRPr lang="en-US" sz="2800" b="1" dirty="0"/>
          </a:p>
          <a:p>
            <a:r>
              <a:rPr lang="en-US" sz="2800" b="1" dirty="0"/>
              <a:t>Data Management &amp;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Gained experience in storing sensor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Blynk software to visualize data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Created user-friendly interfaces for IoT monitoring</a:t>
            </a:r>
          </a:p>
          <a:p>
            <a:endParaRPr lang="en-US" sz="2400" b="1" dirty="0"/>
          </a:p>
          <a:p>
            <a:r>
              <a:rPr lang="en-US" sz="2800" b="1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Comprehensive understanding of both hardware and software aspects of IoT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Hands-on experience in developing end-to-end IoT solutions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ERNSHIPVIDEO">
            <a:hlinkClick r:id="" action="ppaction://media"/>
            <a:extLst>
              <a:ext uri="{FF2B5EF4-FFF2-40B4-BE49-F238E27FC236}">
                <a16:creationId xmlns:a16="http://schemas.microsoft.com/office/drawing/2014/main" id="{4363336B-340C-03C2-8314-D8A444B0C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4496584" cy="80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27A3474-C6A6-139D-F5E0-CB002B0C6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023"/>
            <a:ext cx="14630400" cy="806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EE8F6-784B-D497-B446-D8E8C8F3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88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4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7268" y="2934771"/>
            <a:ext cx="5338405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About Internship</a:t>
            </a:r>
            <a:endParaRPr lang="en-US" sz="40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9060" y="3824868"/>
            <a:ext cx="6060160" cy="4237463"/>
          </a:xfrm>
          <a:prstGeom prst="roundRect">
            <a:avLst>
              <a:gd name="adj" fmla="val 272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1665" y="4227248"/>
            <a:ext cx="2725460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Dubai" panose="020B0503030403030204" pitchFamily="34" charset="-78"/>
                <a:ea typeface="Outfit" pitchFamily="34" charset="-122"/>
                <a:cs typeface="Dubai" panose="020B0503030403030204" pitchFamily="34" charset="-78"/>
              </a:rPr>
              <a:t>Edify Techno Solutions</a:t>
            </a:r>
            <a:endParaRPr lang="en-US" sz="28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9073" y="4954072"/>
            <a:ext cx="5742878" cy="2829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dirty="0">
                <a:latin typeface="Dubai" panose="020B0503030403030204" pitchFamily="34" charset="-78"/>
                <a:cs typeface="Dubai" panose="020B0503030403030204" pitchFamily="34" charset="-78"/>
              </a:rPr>
              <a:t>Edify Techno Solutions is a technology company that focuses on providing innovative solutions in various domains, particularly in the Internet of Things (IoT), software development, and IT services</a:t>
            </a:r>
            <a:r>
              <a:rPr lang="en-US" sz="2800" dirty="0">
                <a:solidFill>
                  <a:srgbClr val="2A2742"/>
                </a:solidFill>
                <a:latin typeface="Dubai" panose="020B0503030403030204" pitchFamily="34" charset="-78"/>
                <a:ea typeface="Arimo" pitchFamily="34" charset="-122"/>
                <a:cs typeface="Dubai" panose="020B0503030403030204" pitchFamily="34" charset="-78"/>
              </a:rPr>
              <a:t>.</a:t>
            </a:r>
            <a:endParaRPr lang="en-US" sz="28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839307" y="3824868"/>
            <a:ext cx="6623825" cy="4237464"/>
          </a:xfrm>
          <a:prstGeom prst="roundRect">
            <a:avLst>
              <a:gd name="adj" fmla="val 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06937" y="4227248"/>
            <a:ext cx="418789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b="1" dirty="0">
                <a:latin typeface="Dubai" panose="020B0503030403030204" pitchFamily="34" charset="-78"/>
                <a:cs typeface="Dubai" panose="020B0503030403030204" pitchFamily="34" charset="-78"/>
              </a:rPr>
              <a:t>Internship Experience</a:t>
            </a:r>
          </a:p>
        </p:txBody>
      </p:sp>
      <p:sp>
        <p:nvSpPr>
          <p:cNvPr id="9" name="Text 6"/>
          <p:cNvSpPr/>
          <p:nvPr/>
        </p:nvSpPr>
        <p:spPr>
          <a:xfrm>
            <a:off x="8106937" y="4822116"/>
            <a:ext cx="6004403" cy="2526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latin typeface="Dubai" panose="020B0503030403030204" pitchFamily="34" charset="-78"/>
                <a:cs typeface="Dubai" panose="020B0503030403030204" pitchFamily="34" charset="-78"/>
              </a:rPr>
              <a:t>I completed an internship at Edify Techno Solutions , where I gained hands-on experience in the Internet of Things (IoT) domain. My primary objective was to design and implement IoT solutions to enhance the efficiency of connected devices.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639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71605" y="1554718"/>
            <a:ext cx="7773591" cy="6025515"/>
          </a:xfrm>
          <a:prstGeom prst="roundRect">
            <a:avLst>
              <a:gd name="adj" fmla="val 13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7476D1-5862-EE13-387C-C47813A294DA}"/>
              </a:ext>
            </a:extLst>
          </p:cNvPr>
          <p:cNvSpPr txBox="1"/>
          <p:nvPr/>
        </p:nvSpPr>
        <p:spPr>
          <a:xfrm>
            <a:off x="702526" y="1315844"/>
            <a:ext cx="725944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Overview Of IOT And High Level Architecture</a:t>
            </a:r>
          </a:p>
          <a:p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Setting Up IOT Work Flow </a:t>
            </a:r>
          </a:p>
          <a:p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SOFTWARE(Arduino1.8.19)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WIFI Theory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Micro-Controller Programming Using Arduino Platform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Building IOT Application Using ESP8266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IOT Cloud Infrastructure (BLYNK SOFTWARE)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Performance And Security In IOT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Dubai" panose="020B0503030403030204" pitchFamily="34" charset="-78"/>
                <a:cs typeface="Dubai" panose="020B0503030403030204" pitchFamily="34" charset="-78"/>
              </a:rPr>
              <a:t>Real Time Demo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6DCA1A-89A3-8741-6196-B83A5D6104F9}"/>
              </a:ext>
            </a:extLst>
          </p:cNvPr>
          <p:cNvSpPr txBox="1"/>
          <p:nvPr/>
        </p:nvSpPr>
        <p:spPr>
          <a:xfrm>
            <a:off x="211874" y="501805"/>
            <a:ext cx="4293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7030A0"/>
                </a:solidFill>
              </a:rPr>
              <a:t>Internship Learned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9D747-6ED6-E1F3-9E25-F8EC4A7536CB}"/>
              </a:ext>
            </a:extLst>
          </p:cNvPr>
          <p:cNvSpPr txBox="1"/>
          <p:nvPr/>
        </p:nvSpPr>
        <p:spPr>
          <a:xfrm>
            <a:off x="579863" y="735980"/>
            <a:ext cx="7170235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Dubai" panose="020B0503030403030204" pitchFamily="34" charset="-78"/>
                <a:cs typeface="Dubai" panose="020B0503030403030204" pitchFamily="34" charset="-78"/>
              </a:rPr>
              <a:t>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It is a device that detect and measure physical properties and environmental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It converts the measurement into electric signal or data for processing</a:t>
            </a:r>
          </a:p>
          <a:p>
            <a:endParaRPr lang="en-IN" sz="3200" dirty="0"/>
          </a:p>
          <a:p>
            <a:r>
              <a:rPr lang="en-IN" sz="3200" b="1" u="sng" dirty="0">
                <a:latin typeface="Dubai" panose="020B0503030403030204" pitchFamily="34" charset="-78"/>
                <a:cs typeface="Dubai" panose="020B0503030403030204" pitchFamily="34" charset="-78"/>
              </a:rPr>
              <a:t>TYPES OF SENSOR</a:t>
            </a:r>
          </a:p>
          <a:p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LDR(LIGHT DEPEDENT RESISTOR)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HUMIDITY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IR(INFRARED SENSOR)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GAS SENSOR</a:t>
            </a:r>
          </a:p>
          <a:p>
            <a:endParaRPr lang="en-IN" sz="24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C85E6-E445-4CF8-BD7A-0748F0A98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5434" y="4334502"/>
            <a:ext cx="3810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4B075-63A3-C9F1-DB56-B49A0C5A6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96835" y="301082"/>
            <a:ext cx="3810000" cy="3688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772E57-4A8C-68D0-BA17-8B0CCD312270}"/>
              </a:ext>
            </a:extLst>
          </p:cNvPr>
          <p:cNvSpPr txBox="1"/>
          <p:nvPr/>
        </p:nvSpPr>
        <p:spPr>
          <a:xfrm>
            <a:off x="5196469" y="3522888"/>
            <a:ext cx="490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latin typeface="Dubai" panose="020B0503030403030204" pitchFamily="34" charset="-78"/>
                <a:cs typeface="Dubai" panose="020B0503030403030204" pitchFamily="34" charset="-78"/>
              </a:rPr>
              <a:t>OUTPUT</a:t>
            </a:r>
            <a:r>
              <a:rPr lang="en-IN" sz="3200" b="1" u="sng" dirty="0"/>
              <a:t>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F4959-F187-F68A-7233-F9D4E0954750}"/>
              </a:ext>
            </a:extLst>
          </p:cNvPr>
          <p:cNvSpPr txBox="1"/>
          <p:nvPr/>
        </p:nvSpPr>
        <p:spPr>
          <a:xfrm>
            <a:off x="6333893" y="4627756"/>
            <a:ext cx="2263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BUZZER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LCD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LED 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MOTOR</a:t>
            </a:r>
          </a:p>
        </p:txBody>
      </p:sp>
    </p:spTree>
    <p:extLst>
      <p:ext uri="{BB962C8B-B14F-4D97-AF65-F5344CB8AC3E}">
        <p14:creationId xmlns:p14="http://schemas.microsoft.com/office/powerpoint/2010/main" val="243844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26E2B3-CADF-1A31-FD8D-277A4AF18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36" y="266698"/>
            <a:ext cx="10236819" cy="738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Arduino Uno: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Popular microcontroller board based on ATmega328P.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Ideal for electronics projects, especially for beginners and hobbyists.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latin typeface="Arial" panose="020B0604020202020204" pitchFamily="34" charset="0"/>
              </a:rPr>
              <a:t>Operates at 16 MHz clock speed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8-bit microcontroller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Arduino Works: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Programmed via Arduino IDE using C/C++.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Interacts with components like sensors, LEDs, and motors.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Arduino: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User-friendly, versatile, and supported by a large community.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Suitable for a variety of projects, including IoT and prototyping.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Pins Description: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14 digital I/O pins (6 PWM), 6 analog input pins, 5V/3.3V power pins, and serial communication pins.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36ADB-B37B-06CB-7DE1-A64AC9CB0450}"/>
              </a:ext>
            </a:extLst>
          </p:cNvPr>
          <p:cNvSpPr txBox="1"/>
          <p:nvPr/>
        </p:nvSpPr>
        <p:spPr>
          <a:xfrm>
            <a:off x="5452945" y="0"/>
            <a:ext cx="6612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u="sng" dirty="0"/>
              <a:t>ARDUINO UNO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3264F5-DFC2-140B-A654-49C36752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8238410" y="1815346"/>
            <a:ext cx="8207333" cy="45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AD6C0E-B1BF-B496-C16C-C9CBA20E3DDB}"/>
              </a:ext>
            </a:extLst>
          </p:cNvPr>
          <p:cNvSpPr txBox="1"/>
          <p:nvPr/>
        </p:nvSpPr>
        <p:spPr>
          <a:xfrm>
            <a:off x="200723" y="535260"/>
            <a:ext cx="748246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Applications: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IoT, prototyping, education, robotics, and home automation.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Cost: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Typically $20-$30, making it cost-effective for its features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to use, affordable, expandable, and open-source.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processing power, no native internet connectivity, and memory constraints.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CA1C4-90A3-D242-2B9B-29F23E11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39307" y="669072"/>
            <a:ext cx="6791093" cy="75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3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59BEC6-E767-3679-0FB5-4EF6BCDD0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200178"/>
              </p:ext>
            </p:extLst>
          </p:nvPr>
        </p:nvGraphicFramePr>
        <p:xfrm>
          <a:off x="2910466" y="278780"/>
          <a:ext cx="11630723" cy="7835620"/>
        </p:xfrm>
        <a:graphic>
          <a:graphicData uri="http://schemas.openxmlformats.org/drawingml/2006/table">
            <a:tbl>
              <a:tblPr/>
              <a:tblGrid>
                <a:gridCol w="3358110">
                  <a:extLst>
                    <a:ext uri="{9D8B030D-6E8A-4147-A177-3AD203B41FA5}">
                      <a16:colId xmlns:a16="http://schemas.microsoft.com/office/drawing/2014/main" val="1094383738"/>
                    </a:ext>
                  </a:extLst>
                </a:gridCol>
                <a:gridCol w="3358110">
                  <a:extLst>
                    <a:ext uri="{9D8B030D-6E8A-4147-A177-3AD203B41FA5}">
                      <a16:colId xmlns:a16="http://schemas.microsoft.com/office/drawing/2014/main" val="671313619"/>
                    </a:ext>
                  </a:extLst>
                </a:gridCol>
                <a:gridCol w="4914503">
                  <a:extLst>
                    <a:ext uri="{9D8B030D-6E8A-4147-A177-3AD203B41FA5}">
                      <a16:colId xmlns:a16="http://schemas.microsoft.com/office/drawing/2014/main" val="3916292527"/>
                    </a:ext>
                  </a:extLst>
                </a:gridCol>
              </a:tblGrid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Boards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509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9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Arduino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509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9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ESP32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509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2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60195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CPU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ATmega328P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Tensilica Xtensa LX6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54144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RAM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709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9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2KB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709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9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520KB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7098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5050"/>
                  </a:ext>
                </a:extLst>
              </a:tr>
              <a:tr h="58678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Internet Connectivity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Ethernet Shield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u="none" strike="noStrike">
                          <a:effectLst/>
                        </a:rPr>
                        <a:t>both Built-in WIFI &amp; Ethernet port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24685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Bluetooth Connectivity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not present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present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50177"/>
                  </a:ext>
                </a:extLst>
              </a:tr>
              <a:tr h="58678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Software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C/C++ languages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 dirty="0">
                          <a:effectLst/>
                        </a:rPr>
                        <a:t>micro python, Python, C++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84439"/>
                  </a:ext>
                </a:extLst>
              </a:tr>
              <a:tr h="906848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 dirty="0">
                          <a:effectLst/>
                        </a:rPr>
                        <a:t>Operating System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No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 dirty="0">
                          <a:effectLst/>
                        </a:rPr>
                        <a:t>Required (Raspbian (Debian-based), Ubuntu)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70238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Operating Voltage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5v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3.3v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616679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Operating Frequency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16 MHz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Up to 240 MHz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5598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Flash Memory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32 KB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 dirty="0">
                          <a:effectLst/>
                        </a:rPr>
                        <a:t>Typically 4MB (can vary)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95162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Cost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cheaper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 dirty="0">
                          <a:effectLst/>
                        </a:rPr>
                        <a:t>expensive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21060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Family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Atmega Family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 dirty="0">
                          <a:effectLst/>
                        </a:rPr>
                        <a:t>ESP Family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79259"/>
                  </a:ext>
                </a:extLst>
              </a:tr>
              <a:tr h="58678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Ease of use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u="none" strike="noStrike">
                          <a:effectLst/>
                        </a:rPr>
                        <a:t>Easy and Simple for beginners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u="none" strike="noStrike">
                          <a:effectLst/>
                        </a:rPr>
                        <a:t>Complex and Hard to learn for beginners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245412"/>
                  </a:ext>
                </a:extLst>
              </a:tr>
              <a:tr h="78795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GPIO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u="none" strike="noStrike">
                          <a:effectLst/>
                        </a:rPr>
                        <a:t>14 (6 of which provide PWM output)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34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32407"/>
                  </a:ext>
                </a:extLst>
              </a:tr>
              <a:tr h="43804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Analog Input Pins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>
                          <a:effectLst/>
                        </a:rPr>
                        <a:t>6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u="none" strike="noStrike" dirty="0">
                          <a:effectLst/>
                        </a:rPr>
                        <a:t>18</a:t>
                      </a:r>
                    </a:p>
                  </a:txBody>
                  <a:tcPr marL="38392" marR="38392" marT="38392" marB="38392" anchor="ctr">
                    <a:lnL w="7620" cap="flat" cmpd="sng" algn="ctr">
                      <a:solidFill>
                        <a:srgbClr val="9099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97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9B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03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2ADEE-C92F-55B8-05B8-B51F97C30F05}"/>
              </a:ext>
            </a:extLst>
          </p:cNvPr>
          <p:cNvSpPr txBox="1"/>
          <p:nvPr/>
        </p:nvSpPr>
        <p:spPr>
          <a:xfrm>
            <a:off x="200722" y="1483112"/>
            <a:ext cx="2553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DIFFERENCE BETWEEN </a:t>
            </a:r>
            <a:r>
              <a:rPr lang="en-IN" sz="2400" b="1" dirty="0"/>
              <a:t>ARDUINO VS NODE MCU</a:t>
            </a:r>
          </a:p>
        </p:txBody>
      </p:sp>
    </p:spTree>
    <p:extLst>
      <p:ext uri="{BB962C8B-B14F-4D97-AF65-F5344CB8AC3E}">
        <p14:creationId xmlns:p14="http://schemas.microsoft.com/office/powerpoint/2010/main" val="243613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3143D-FEA3-D3A8-AB20-24E736FA6C87}"/>
              </a:ext>
            </a:extLst>
          </p:cNvPr>
          <p:cNvSpPr txBox="1"/>
          <p:nvPr/>
        </p:nvSpPr>
        <p:spPr>
          <a:xfrm>
            <a:off x="914400" y="903249"/>
            <a:ext cx="55198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/>
          </a:p>
          <a:p>
            <a:r>
              <a:rPr lang="en-IN" sz="2800" dirty="0"/>
              <a:t>#define LDR A0</a:t>
            </a:r>
          </a:p>
          <a:p>
            <a:r>
              <a:rPr lang="en-IN" sz="2800" dirty="0"/>
              <a:t>int a;</a:t>
            </a:r>
          </a:p>
          <a:p>
            <a:r>
              <a:rPr lang="en-IN" sz="2800" dirty="0"/>
              <a:t>void setup(){</a:t>
            </a:r>
          </a:p>
          <a:p>
            <a:r>
              <a:rPr lang="en-IN" sz="2800" dirty="0"/>
              <a:t>  </a:t>
            </a:r>
            <a:r>
              <a:rPr lang="en-IN" sz="2800" dirty="0" err="1"/>
              <a:t>pinMode</a:t>
            </a:r>
            <a:r>
              <a:rPr lang="en-IN" sz="2800" dirty="0"/>
              <a:t>(LDR,INPUT); </a:t>
            </a:r>
          </a:p>
          <a:p>
            <a:r>
              <a:rPr lang="en-IN" sz="2800" dirty="0"/>
              <a:t> </a:t>
            </a:r>
            <a:r>
              <a:rPr lang="en-IN" sz="2800" dirty="0" err="1"/>
              <a:t>Serial.begin</a:t>
            </a:r>
            <a:r>
              <a:rPr lang="en-IN" sz="2800" dirty="0"/>
              <a:t>(9600);</a:t>
            </a:r>
          </a:p>
          <a:p>
            <a:r>
              <a:rPr lang="en-IN" sz="2800" dirty="0"/>
              <a:t>}</a:t>
            </a:r>
          </a:p>
          <a:p>
            <a:r>
              <a:rPr lang="en-IN" sz="2800" dirty="0"/>
              <a:t>void loop(){ </a:t>
            </a:r>
          </a:p>
          <a:p>
            <a:r>
              <a:rPr lang="en-IN" sz="2800" dirty="0"/>
              <a:t> a=</a:t>
            </a:r>
            <a:r>
              <a:rPr lang="en-IN" sz="2800" dirty="0" err="1"/>
              <a:t>analogRead</a:t>
            </a:r>
            <a:r>
              <a:rPr lang="en-IN" sz="2800" dirty="0"/>
              <a:t>(LDR); </a:t>
            </a:r>
          </a:p>
          <a:p>
            <a:r>
              <a:rPr lang="en-IN" sz="2800" dirty="0"/>
              <a:t> </a:t>
            </a:r>
            <a:r>
              <a:rPr lang="en-IN" sz="2800" dirty="0" err="1"/>
              <a:t>Serial.println</a:t>
            </a:r>
            <a:r>
              <a:rPr lang="en-IN" sz="2800" dirty="0"/>
              <a:t>(a);  </a:t>
            </a:r>
          </a:p>
          <a:p>
            <a:r>
              <a:rPr lang="en-IN" sz="2800" dirty="0"/>
              <a:t>delay(1000);</a:t>
            </a:r>
          </a:p>
          <a:p>
            <a:r>
              <a:rPr lang="en-IN" sz="28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AB741-6233-2E48-9BCC-E1C31C55343D}"/>
              </a:ext>
            </a:extLst>
          </p:cNvPr>
          <p:cNvSpPr txBox="1"/>
          <p:nvPr/>
        </p:nvSpPr>
        <p:spPr>
          <a:xfrm>
            <a:off x="1148576" y="379141"/>
            <a:ext cx="470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/>
              <a:t>Light Dependent Resistor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C325B-A59C-5B4C-2B33-92416404E743}"/>
              </a:ext>
            </a:extLst>
          </p:cNvPr>
          <p:cNvSpPr txBox="1"/>
          <p:nvPr/>
        </p:nvSpPr>
        <p:spPr>
          <a:xfrm>
            <a:off x="8028878" y="1103971"/>
            <a:ext cx="44270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#define IR 2</a:t>
            </a:r>
          </a:p>
          <a:p>
            <a:r>
              <a:rPr lang="en-US" sz="2400" dirty="0"/>
              <a:t>int a;</a:t>
            </a:r>
          </a:p>
          <a:p>
            <a:r>
              <a:rPr lang="en-US" sz="2400" dirty="0"/>
              <a:t>void setup(){  </a:t>
            </a:r>
          </a:p>
          <a:p>
            <a:r>
              <a:rPr lang="en-US" sz="2400" dirty="0" err="1"/>
              <a:t>pinMode</a:t>
            </a:r>
            <a:r>
              <a:rPr lang="en-US" sz="2400" dirty="0"/>
              <a:t>(IR,INPUT);  </a:t>
            </a:r>
          </a:p>
          <a:p>
            <a:r>
              <a:rPr lang="en-US" sz="2400" dirty="0" err="1"/>
              <a:t>Serial.begin</a:t>
            </a:r>
            <a:r>
              <a:rPr lang="en-US" sz="2400" dirty="0"/>
              <a:t>(9600);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void loop(){</a:t>
            </a:r>
          </a:p>
          <a:p>
            <a:r>
              <a:rPr lang="en-US" sz="2400" dirty="0"/>
              <a:t> a=</a:t>
            </a:r>
            <a:r>
              <a:rPr lang="en-US" sz="2400" dirty="0" err="1"/>
              <a:t>digitalRead</a:t>
            </a:r>
            <a:r>
              <a:rPr lang="en-US" sz="2400" dirty="0"/>
              <a:t>(IR);  </a:t>
            </a:r>
            <a:r>
              <a:rPr lang="en-US" sz="2400" dirty="0" err="1"/>
              <a:t>Serial.println</a:t>
            </a:r>
            <a:r>
              <a:rPr lang="en-US" sz="2400" dirty="0"/>
              <a:t>(a);</a:t>
            </a:r>
          </a:p>
          <a:p>
            <a:r>
              <a:rPr lang="en-US" sz="2400" dirty="0"/>
              <a:t>  delay(1000);</a:t>
            </a:r>
          </a:p>
          <a:p>
            <a:r>
              <a:rPr lang="en-US" sz="2400" dirty="0"/>
              <a:t>}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7B389-E545-AB9C-1374-3E2C9F7DC55D}"/>
              </a:ext>
            </a:extLst>
          </p:cNvPr>
          <p:cNvSpPr txBox="1"/>
          <p:nvPr/>
        </p:nvSpPr>
        <p:spPr>
          <a:xfrm>
            <a:off x="7571678" y="468352"/>
            <a:ext cx="4293220" cy="5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/>
              <a:t>Infrared Red Sensor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63F29-FECF-294D-3DDB-157AED594521}"/>
              </a:ext>
            </a:extLst>
          </p:cNvPr>
          <p:cNvSpPr txBox="1"/>
          <p:nvPr/>
        </p:nvSpPr>
        <p:spPr>
          <a:xfrm>
            <a:off x="12823902" y="7735383"/>
            <a:ext cx="289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SOFTWARE PART</a:t>
            </a:r>
          </a:p>
        </p:txBody>
      </p:sp>
    </p:spTree>
    <p:extLst>
      <p:ext uri="{BB962C8B-B14F-4D97-AF65-F5344CB8AC3E}">
        <p14:creationId xmlns:p14="http://schemas.microsoft.com/office/powerpoint/2010/main" val="1778026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697</Words>
  <Application>Microsoft Office PowerPoint</Application>
  <PresentationFormat>Custom</PresentationFormat>
  <Paragraphs>178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Dubai</vt:lpstr>
      <vt:lpstr>Arial</vt:lpstr>
      <vt:lpstr>Outfit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Gowri Sankari K</cp:lastModifiedBy>
  <cp:revision>11</cp:revision>
  <dcterms:created xsi:type="dcterms:W3CDTF">2024-09-03T13:10:37Z</dcterms:created>
  <dcterms:modified xsi:type="dcterms:W3CDTF">2024-10-22T08:40:18Z</dcterms:modified>
</cp:coreProperties>
</file>